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9" r:id="rId6"/>
    <p:sldId id="260" r:id="rId7"/>
    <p:sldId id="273" r:id="rId8"/>
    <p:sldId id="263" r:id="rId9"/>
    <p:sldId id="269" r:id="rId10"/>
    <p:sldId id="265" r:id="rId11"/>
    <p:sldId id="262" r:id="rId12"/>
    <p:sldId id="274" r:id="rId13"/>
    <p:sldId id="275" r:id="rId14"/>
    <p:sldId id="281" r:id="rId15"/>
    <p:sldId id="286" r:id="rId16"/>
    <p:sldId id="285" r:id="rId17"/>
    <p:sldId id="279" r:id="rId18"/>
    <p:sldId id="283" r:id="rId19"/>
    <p:sldId id="284" r:id="rId20"/>
    <p:sldId id="280" r:id="rId21"/>
    <p:sldId id="287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2" autoAdjust="0"/>
    <p:restoredTop sz="95118" autoAdjust="0"/>
  </p:normalViewPr>
  <p:slideViewPr>
    <p:cSldViewPr snapToGrid="0" showGuides="1">
      <p:cViewPr varScale="1">
        <p:scale>
          <a:sx n="59" d="100"/>
          <a:sy n="59" d="100"/>
        </p:scale>
        <p:origin x="1046" y="67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-362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30"/>
    </p:cViewPr>
  </p:sorterViewPr>
  <p:notesViewPr>
    <p:cSldViewPr snapToGrid="0" showGuides="1">
      <p:cViewPr varScale="1">
        <p:scale>
          <a:sx n="66" d="100"/>
          <a:sy n="66" d="100"/>
        </p:scale>
        <p:origin x="153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6/22/2020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088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forbes.com/sites/louiscolumbus/2020/05/06/the-best-big-data-companies-to-work-for-based-on-glassdoor/#53e3cb5d5c22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/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3120606" y="2814210"/>
            <a:ext cx="1552028" cy="1169551"/>
            <a:chOff x="3120606" y="2860865"/>
            <a:chExt cx="1552028" cy="11695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120606" y="2860865"/>
              <a:ext cx="15520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solidFill>
                    <a:schemeClr val="bg1"/>
                  </a:solidFill>
                  <a:latin typeface="Arial Black" panose="020B0A04020102020204" pitchFamily="34" charset="0"/>
                </a:rPr>
                <a:t>tdc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197005" y="3722639"/>
              <a:ext cx="13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the-data-</a:t>
              </a:r>
              <a:r>
                <a:rPr lang="en-US" sz="1400" dirty="0" err="1">
                  <a:solidFill>
                    <a:schemeClr val="bg1"/>
                  </a:solidFill>
                  <a:cs typeface="Calibri Light" panose="020F0302020204030204" pitchFamily="34" charset="0"/>
                </a:rPr>
                <a:t>condas</a:t>
              </a:r>
              <a:endParaRPr lang="en-US" sz="1400" dirty="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Best Place to Work.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4" y="114093"/>
            <a:ext cx="6590439" cy="1147969"/>
          </a:xfrm>
        </p:spPr>
        <p:txBody>
          <a:bodyPr>
            <a:normAutofit/>
          </a:bodyPr>
          <a:lstStyle/>
          <a:p>
            <a:r>
              <a:rPr lang="en-US" sz="3600" b="0" dirty="0"/>
              <a:t>How many job openings does each city have for Data Analytics?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6459" y="1212194"/>
            <a:ext cx="5868986" cy="608895"/>
          </a:xfrm>
        </p:spPr>
        <p:txBody>
          <a:bodyPr/>
          <a:lstStyle/>
          <a:p>
            <a:r>
              <a:rPr lang="en-US" dirty="0"/>
              <a:t>Sorted by entry, mid and senior levels.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6459" y="2628597"/>
            <a:ext cx="5225764" cy="2917242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findings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Hexagon 7" descr="Solid dark colored hexagon in the middle of image accent">
            <a:extLst>
              <a:ext uri="{FF2B5EF4-FFF2-40B4-BE49-F238E27FC236}">
                <a16:creationId xmlns:a16="http://schemas.microsoft.com/office/drawing/2014/main" id="{8C64E63D-BB60-4E81-9683-74D83365453A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06C2-6342-4A2F-BEA0-7CD6DAD22262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D5BC4B-0E73-44C6-9A91-E9952969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69" y="1614538"/>
            <a:ext cx="7069315" cy="49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3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4" y="89928"/>
            <a:ext cx="6347158" cy="1147969"/>
          </a:xfrm>
        </p:spPr>
        <p:txBody>
          <a:bodyPr>
            <a:normAutofit/>
          </a:bodyPr>
          <a:lstStyle/>
          <a:p>
            <a:r>
              <a:rPr lang="en-US" sz="3600" b="0" dirty="0"/>
              <a:t>How many job openings does each city have for Data Science?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1814" y="1233353"/>
            <a:ext cx="5868986" cy="608895"/>
          </a:xfrm>
        </p:spPr>
        <p:txBody>
          <a:bodyPr/>
          <a:lstStyle/>
          <a:p>
            <a:r>
              <a:rPr lang="en-US" dirty="0"/>
              <a:t>Sorted by entry, mid and senior levels.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6459" y="2628597"/>
            <a:ext cx="5225764" cy="2917242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findings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Hexagon 7" descr="Solid dark colored hexagon in the middle of image accent">
            <a:extLst>
              <a:ext uri="{FF2B5EF4-FFF2-40B4-BE49-F238E27FC236}">
                <a16:creationId xmlns:a16="http://schemas.microsoft.com/office/drawing/2014/main" id="{8C64E63D-BB60-4E81-9683-74D83365453A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06C2-6342-4A2F-BEA0-7CD6DAD22262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242E68-90E4-48F0-85E8-FA47A14A9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838" y="1777876"/>
            <a:ext cx="6736704" cy="47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4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4" y="513350"/>
            <a:ext cx="5969654" cy="652803"/>
          </a:xfrm>
        </p:spPr>
        <p:txBody>
          <a:bodyPr>
            <a:noAutofit/>
          </a:bodyPr>
          <a:lstStyle/>
          <a:p>
            <a:r>
              <a:rPr lang="en-US" sz="3600" b="0" dirty="0"/>
              <a:t>Glassdoor Best Big Data Companies to work for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892" y="1150103"/>
            <a:ext cx="5729027" cy="608895"/>
          </a:xfrm>
        </p:spPr>
        <p:txBody>
          <a:bodyPr/>
          <a:lstStyle/>
          <a:p>
            <a:r>
              <a:rPr lang="en-US" dirty="0"/>
              <a:t>based on Glassdoor.com survey as of 05/06/2020.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8839026" cy="365125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https://www.forbes.com/sites/louiscolumbus/2020/05/06/the-best-big-data-companies-to-work-for-based-on-glassdoor/#53e3cb5d5c22</a:t>
            </a:r>
            <a:r>
              <a:rPr lang="en-US" dirty="0"/>
              <a:t>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Hexagon 7" descr="Solid dark colored hexagon in the middle of image accent">
            <a:extLst>
              <a:ext uri="{FF2B5EF4-FFF2-40B4-BE49-F238E27FC236}">
                <a16:creationId xmlns:a16="http://schemas.microsoft.com/office/drawing/2014/main" id="{8C64E63D-BB60-4E81-9683-74D83365453A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06C2-6342-4A2F-BEA0-7CD6DAD22262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55BC8717-04E0-43A3-AAFF-F6891EE838DF}"/>
              </a:ext>
            </a:extLst>
          </p:cNvPr>
          <p:cNvSpPr txBox="1">
            <a:spLocks/>
          </p:cNvSpPr>
          <p:nvPr/>
        </p:nvSpPr>
        <p:spPr>
          <a:xfrm>
            <a:off x="607891" y="1802906"/>
            <a:ext cx="5488109" cy="4270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Top 20</a:t>
            </a:r>
            <a:endParaRPr lang="en-US" sz="1600" dirty="0">
              <a:solidFill>
                <a:schemeClr val="tx1"/>
              </a:solidFill>
            </a:endParaRP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3DC08A-E8C3-4D98-B066-472D9C8F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332" y="2229995"/>
            <a:ext cx="3690145" cy="3904273"/>
          </a:xfrm>
          <a:prstGeom prst="rect">
            <a:avLst/>
          </a:prstGeom>
        </p:spPr>
      </p:pic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2ACB84EF-DBCC-4450-BE0F-F3E2076D13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72078" y="1758998"/>
            <a:ext cx="5225764" cy="2089012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Glassdoor Best Big Data Companies 2020 vs. themuse.com 06/20/2020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Collibra, Atlanta (2)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IBM, SF (2)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Sumo Logic, Atlanta (1)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6DC448-B215-4B20-BDA7-E8C29F451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078" y="3811477"/>
            <a:ext cx="5512391" cy="19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4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4" y="303230"/>
            <a:ext cx="6540105" cy="1147969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Job Openings for Fortune 500 Companies by Top 10 US Cities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1814" y="1473930"/>
            <a:ext cx="5729027" cy="608895"/>
          </a:xfrm>
        </p:spPr>
        <p:txBody>
          <a:bodyPr/>
          <a:lstStyle/>
          <a:p>
            <a:r>
              <a:rPr lang="en-US" dirty="0"/>
              <a:t>Based on themuse.com 06/20/2020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Hexagon 7" descr="Solid dark colored hexagon in the middle of image accent">
            <a:extLst>
              <a:ext uri="{FF2B5EF4-FFF2-40B4-BE49-F238E27FC236}">
                <a16:creationId xmlns:a16="http://schemas.microsoft.com/office/drawing/2014/main" id="{8C64E63D-BB60-4E81-9683-74D83365453A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06C2-6342-4A2F-BEA0-7CD6DAD22262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8CA08038-7592-4B64-A9A9-4880AB3ABA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814" y="1998672"/>
            <a:ext cx="4953918" cy="733801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Total Data Analyst: 39</a:t>
            </a:r>
          </a:p>
          <a:p>
            <a:pPr marL="628650" lvl="1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No postings for Houston or LA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74C8DA9B-AD7D-418E-84F4-DB9B7347252E}"/>
              </a:ext>
            </a:extLst>
          </p:cNvPr>
          <p:cNvSpPr txBox="1">
            <a:spLocks/>
          </p:cNvSpPr>
          <p:nvPr/>
        </p:nvSpPr>
        <p:spPr>
          <a:xfrm>
            <a:off x="5961895" y="1998672"/>
            <a:ext cx="4953918" cy="4669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Total Data Scientist: 49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No postings for Houston or LA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7F03A-AA24-43CF-9755-543DEC3A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30" y="2639267"/>
            <a:ext cx="5232715" cy="3924536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9215AF-31B3-4945-9EBC-C6BCD97F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245" y="2630298"/>
            <a:ext cx="5344568" cy="40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95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findings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Hexagon 7" descr="Solid dark colored hexagon in the middle of image accent">
            <a:extLst>
              <a:ext uri="{FF2B5EF4-FFF2-40B4-BE49-F238E27FC236}">
                <a16:creationId xmlns:a16="http://schemas.microsoft.com/office/drawing/2014/main" id="{8C64E63D-BB60-4E81-9683-74D83365453A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06C2-6342-4A2F-BEA0-7CD6DAD22262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8AE0EF-89EA-472A-9EFD-9A6FF897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03" y="808070"/>
            <a:ext cx="9032368" cy="61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92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0"/>
            <a:ext cx="6959892" cy="1308328"/>
          </a:xfrm>
        </p:spPr>
        <p:txBody>
          <a:bodyPr>
            <a:normAutofit/>
          </a:bodyPr>
          <a:lstStyle/>
          <a:p>
            <a:r>
              <a:rPr lang="en-US" sz="3600" b="0" dirty="0"/>
              <a:t>Which US city has the lowest cost of living? 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1285626"/>
            <a:ext cx="6348653" cy="608895"/>
          </a:xfrm>
        </p:spPr>
        <p:txBody>
          <a:bodyPr/>
          <a:lstStyle/>
          <a:p>
            <a:r>
              <a:rPr lang="en-US" dirty="0"/>
              <a:t>States containing the Top 10 Cities.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30" y="1929833"/>
            <a:ext cx="5225764" cy="3331348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findings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Hexagon 7" descr="Solid dark colored hexagon in the middle of image accent">
            <a:extLst>
              <a:ext uri="{FF2B5EF4-FFF2-40B4-BE49-F238E27FC236}">
                <a16:creationId xmlns:a16="http://schemas.microsoft.com/office/drawing/2014/main" id="{8C64E63D-BB60-4E81-9683-74D83365453A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06C2-6342-4A2F-BEA0-7CD6DAD22262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A359F15-A2FB-43C8-8C0A-84F92E26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53" y="214978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6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Limitations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Up-to-date free API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x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x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x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.CSV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x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x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limitations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5A0A952F-D234-435E-96BE-6F857F5BE622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F1194-5C2D-48D5-9A21-610B3D354D7D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85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Conclusion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678" y="1434982"/>
            <a:ext cx="7368596" cy="608895"/>
          </a:xfrm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findings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Hexagon 7" descr="Solid dark colored hexagon in the middle of image accent">
            <a:extLst>
              <a:ext uri="{FF2B5EF4-FFF2-40B4-BE49-F238E27FC236}">
                <a16:creationId xmlns:a16="http://schemas.microsoft.com/office/drawing/2014/main" id="{8C64E63D-BB60-4E81-9683-74D83365453A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06C2-6342-4A2F-BEA0-7CD6DAD22262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 descr="A sign on the side of a mountain&#10;&#10;Description automatically generated">
            <a:extLst>
              <a:ext uri="{FF2B5EF4-FFF2-40B4-BE49-F238E27FC236}">
                <a16:creationId xmlns:a16="http://schemas.microsoft.com/office/drawing/2014/main" id="{75806602-C604-4CE5-ADB9-2DDE59AD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30" y="1745215"/>
            <a:ext cx="6742915" cy="39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on the side of a mountain&#10;&#10;Description automatically generated">
            <a:extLst>
              <a:ext uri="{FF2B5EF4-FFF2-40B4-BE49-F238E27FC236}">
                <a16:creationId xmlns:a16="http://schemas.microsoft.com/office/drawing/2014/main" id="{F7A1E443-C03B-4103-A668-5F5182B6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16" y="144848"/>
            <a:ext cx="10871038" cy="6326748"/>
          </a:xfrm>
          <a:prstGeom prst="rect">
            <a:avLst/>
          </a:prstGeom>
        </p:spPr>
      </p:pic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18" y="81470"/>
            <a:ext cx="8333222" cy="588647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Conclusion DS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678" y="1434982"/>
            <a:ext cx="7368596" cy="608895"/>
          </a:xfrm>
        </p:spPr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findings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Hexagon 7" descr="Solid dark colored hexagon in the middle of image accent">
            <a:extLst>
              <a:ext uri="{FF2B5EF4-FFF2-40B4-BE49-F238E27FC236}">
                <a16:creationId xmlns:a16="http://schemas.microsoft.com/office/drawing/2014/main" id="{8C64E63D-BB60-4E81-9683-74D83365453A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06C2-6342-4A2F-BEA0-7CD6DAD22262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285936-66E2-4A4D-928E-BCA3EDE5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18" y="1660781"/>
            <a:ext cx="2474339" cy="35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7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3120606" y="2804831"/>
            <a:ext cx="1552028" cy="1169551"/>
            <a:chOff x="3120606" y="2851486"/>
            <a:chExt cx="1552028" cy="11695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120606" y="2851486"/>
              <a:ext cx="15520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Arial Black" panose="020B0A04020102020204" pitchFamily="34" charset="0"/>
                </a:rPr>
                <a:t>tdc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3197865" y="3713260"/>
              <a:ext cx="13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Calibri Light" panose="020F0302020204030204" pitchFamily="34" charset="0"/>
                </a:rPr>
                <a:t>the-data-</a:t>
              </a:r>
              <a:r>
                <a:rPr lang="en-US" sz="1400" dirty="0" err="1">
                  <a:cs typeface="Calibri Light" panose="020F0302020204030204" pitchFamily="34" charset="0"/>
                </a:rPr>
                <a:t>condas</a:t>
              </a:r>
              <a:endParaRPr lang="en-US" sz="1400" dirty="0"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b="0" dirty="0">
                <a:latin typeface="Calibri Light" panose="020F0302020204030204" pitchFamily="34" charset="0"/>
              </a:rPr>
              <a:t>Divider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8180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are the best opportunities for Data Analytics?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help Bootcamp graduates understand the current US job market.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543137"/>
            <a:ext cx="4942829" cy="23071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In order to set career paths.</a:t>
            </a:r>
          </a:p>
          <a:p>
            <a:pPr lvl="0"/>
            <a:r>
              <a:rPr lang="en-US" dirty="0"/>
              <a:t>To make informed decisions.</a:t>
            </a:r>
          </a:p>
          <a:p>
            <a:pPr lvl="0"/>
            <a:r>
              <a:rPr lang="en-US" dirty="0"/>
              <a:t>x</a:t>
            </a:r>
          </a:p>
          <a:p>
            <a:pPr lvl="0"/>
            <a:r>
              <a:rPr lang="en-US" dirty="0"/>
              <a:t>x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Purpose, why do we want to do this? The ask.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Hypothesis: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8164752" cy="1215566"/>
          </a:xfrm>
        </p:spPr>
        <p:txBody>
          <a:bodyPr/>
          <a:lstStyle/>
          <a:p>
            <a:r>
              <a:rPr lang="en-US" sz="3200" dirty="0"/>
              <a:t>San Francisco is the best place to work for Data Analysts.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Hexagon 11" descr="Solid dark colored hexagon in the middle of image accent">
            <a:extLst>
              <a:ext uri="{FF2B5EF4-FFF2-40B4-BE49-F238E27FC236}">
                <a16:creationId xmlns:a16="http://schemas.microsoft.com/office/drawing/2014/main" id="{9997C032-FD11-4A99-9B4E-B22E9224DD81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431818-2593-4BA7-A3EF-95111388B36E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define “Best”?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help Bootcamp graduates understand the current US job market.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543137"/>
            <a:ext cx="4942829" cy="2307157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Highest pay.</a:t>
            </a:r>
          </a:p>
          <a:p>
            <a:pPr lvl="0"/>
            <a:r>
              <a:rPr lang="en-US" dirty="0"/>
              <a:t>Lowest cost of living.</a:t>
            </a:r>
          </a:p>
          <a:p>
            <a:pPr lvl="0"/>
            <a:r>
              <a:rPr lang="en-US" dirty="0"/>
              <a:t>Most open jobs relevant to our skills.</a:t>
            </a:r>
          </a:p>
          <a:p>
            <a:pPr lvl="0"/>
            <a:r>
              <a:rPr lang="en-US" dirty="0"/>
              <a:t>Most open jobs with great employee reviews.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Decompose the ask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623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b="0" dirty="0"/>
              <a:t>Research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" y="1351108"/>
            <a:ext cx="7368596" cy="608895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611544414"/>
              </p:ext>
            </p:extLst>
          </p:nvPr>
        </p:nvGraphicFramePr>
        <p:xfrm>
          <a:off x="609599" y="1943400"/>
          <a:ext cx="10537372" cy="418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343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634343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634343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  <a:gridCol w="2634343">
                  <a:extLst>
                    <a:ext uri="{9D8B030D-6E8A-4147-A177-3AD203B41FA5}">
                      <a16:colId xmlns:a16="http://schemas.microsoft.com/office/drawing/2014/main" val="2084617311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themuse.com job board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Glassdoor.com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csv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Cost of Living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93781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Article top company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Article most desirable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Identify 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Hexagon 6" descr="Solid dark colored hexagon in the middle of image accent">
            <a:extLst>
              <a:ext uri="{FF2B5EF4-FFF2-40B4-BE49-F238E27FC236}">
                <a16:creationId xmlns:a16="http://schemas.microsoft.com/office/drawing/2014/main" id="{A4A0F5DC-3568-4B90-93B6-FD6CD77727E6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06596-161F-455E-A1FD-CF06474FEE5C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 and Cleaning Data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x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x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x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.CSV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x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x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Data retrieval, assembling and cleaning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5A0A952F-D234-435E-96BE-6F857F5BE622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F1194-5C2D-48D5-9A21-610B3D354D7D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Skyline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408" b="9408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Analysis: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75" y="210948"/>
            <a:ext cx="6463236" cy="694905"/>
          </a:xfrm>
        </p:spPr>
        <p:txBody>
          <a:bodyPr>
            <a:normAutofit/>
          </a:bodyPr>
          <a:lstStyle/>
          <a:p>
            <a:r>
              <a:rPr lang="en-US" sz="3600" b="0" dirty="0"/>
              <a:t>Which US city has highest salary?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555" y="905853"/>
            <a:ext cx="7368596" cy="608895"/>
          </a:xfrm>
        </p:spPr>
        <p:txBody>
          <a:bodyPr/>
          <a:lstStyle/>
          <a:p>
            <a:r>
              <a:rPr lang="en-US" dirty="0"/>
              <a:t>Based on Average Salary for Top 10 US cities.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Hexagon 7" descr="Solid dark colored hexagon in the middle of image accent">
            <a:extLst>
              <a:ext uri="{FF2B5EF4-FFF2-40B4-BE49-F238E27FC236}">
                <a16:creationId xmlns:a16="http://schemas.microsoft.com/office/drawing/2014/main" id="{8C64E63D-BB60-4E81-9683-74D83365453A}"/>
              </a:ext>
            </a:extLst>
          </p:cNvPr>
          <p:cNvSpPr/>
          <p:nvPr/>
        </p:nvSpPr>
        <p:spPr>
          <a:xfrm rot="16200000">
            <a:off x="11127647" y="155785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06C2-6342-4A2F-BEA0-7CD6DAD22262}"/>
              </a:ext>
            </a:extLst>
          </p:cNvPr>
          <p:cNvSpPr txBox="1"/>
          <p:nvPr/>
        </p:nvSpPr>
        <p:spPr>
          <a:xfrm>
            <a:off x="11146971" y="323174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8776D2-0BE7-4210-B052-0CA9FEAE5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75" y="1344716"/>
            <a:ext cx="10388391" cy="519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61292"/>
            <a:ext cx="6950346" cy="1147969"/>
          </a:xfrm>
        </p:spPr>
        <p:txBody>
          <a:bodyPr>
            <a:normAutofit/>
          </a:bodyPr>
          <a:lstStyle/>
          <a:p>
            <a:r>
              <a:rPr lang="en-US" sz="3600" b="0" dirty="0"/>
              <a:t>Which US city has highest salary increase over the last 12 months?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678" y="1409261"/>
            <a:ext cx="6702518" cy="608895"/>
          </a:xfrm>
        </p:spPr>
        <p:txBody>
          <a:bodyPr/>
          <a:lstStyle/>
          <a:p>
            <a:r>
              <a:rPr lang="en-US" dirty="0"/>
              <a:t>Based on Average Salary for Top 10 US cities.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Hexagon 7" descr="Solid dark colored hexagon in the middle of image accent">
            <a:extLst>
              <a:ext uri="{FF2B5EF4-FFF2-40B4-BE49-F238E27FC236}">
                <a16:creationId xmlns:a16="http://schemas.microsoft.com/office/drawing/2014/main" id="{8C64E63D-BB60-4E81-9683-74D83365453A}"/>
              </a:ext>
            </a:extLst>
          </p:cNvPr>
          <p:cNvSpPr/>
          <p:nvPr/>
        </p:nvSpPr>
        <p:spPr>
          <a:xfrm rot="16200000">
            <a:off x="11127647" y="164174"/>
            <a:ext cx="694903" cy="65625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06C2-6342-4A2F-BEA0-7CD6DAD22262}"/>
              </a:ext>
            </a:extLst>
          </p:cNvPr>
          <p:cNvSpPr txBox="1"/>
          <p:nvPr/>
        </p:nvSpPr>
        <p:spPr>
          <a:xfrm>
            <a:off x="11146971" y="331563"/>
            <a:ext cx="656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tdc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6A5140-674A-44ED-B0D9-0F6D0136B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10" y="1826694"/>
            <a:ext cx="7868531" cy="47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77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490</Words>
  <Application>Microsoft Office PowerPoint</Application>
  <PresentationFormat>Widescreen</PresentationFormat>
  <Paragraphs>148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Gill Sans SemiBold</vt:lpstr>
      <vt:lpstr>Times New Roman</vt:lpstr>
      <vt:lpstr>Office Theme</vt:lpstr>
      <vt:lpstr>Data Analytics</vt:lpstr>
      <vt:lpstr>Where are the best opportunities for Data Analytics?</vt:lpstr>
      <vt:lpstr>Hypothesis:</vt:lpstr>
      <vt:lpstr>How do we define “Best”?</vt:lpstr>
      <vt:lpstr>Our Research</vt:lpstr>
      <vt:lpstr>Collecting Data and Cleaning Data</vt:lpstr>
      <vt:lpstr>Data Analysis:</vt:lpstr>
      <vt:lpstr>Which US city has highest salary?</vt:lpstr>
      <vt:lpstr>Which US city has highest salary increase over the last 12 months?</vt:lpstr>
      <vt:lpstr>How many job openings does each city have for Data Analytics?</vt:lpstr>
      <vt:lpstr>How many job openings does each city have for Data Science?</vt:lpstr>
      <vt:lpstr>Glassdoor Best Big Data Companies to work for</vt:lpstr>
      <vt:lpstr>Job Openings for Fortune 500 Companies by Top 10 US Cities</vt:lpstr>
      <vt:lpstr>Skills</vt:lpstr>
      <vt:lpstr>Which US city has the lowest cost of living? </vt:lpstr>
      <vt:lpstr>Challenges and Limitations</vt:lpstr>
      <vt:lpstr>Conclusion</vt:lpstr>
      <vt:lpstr>Conclusion DS</vt:lpstr>
      <vt:lpstr>Section Divider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2020-06-19T14:51:52Z</dcterms:created>
  <dcterms:modified xsi:type="dcterms:W3CDTF">2020-06-23T14:59:19Z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